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92" autoAdjust="0"/>
  </p:normalViewPr>
  <p:slideViewPr>
    <p:cSldViewPr snapToGrid="0">
      <p:cViewPr>
        <p:scale>
          <a:sx n="150" d="100"/>
          <a:sy n="150" d="100"/>
        </p:scale>
        <p:origin x="36" y="-14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FA4A-957F-473A-8E5C-EF522F0388D5}" type="datetimeFigureOut">
              <a:rPr lang="ru-RU" smtClean="0"/>
              <a:t>12.11.2022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8116-CB85-4328-A262-3DE87ADD8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948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000" dirty="0"/>
              <a:t>Ни одна из выбранных мной моделей не оказалась подходящей  для наших данных. </a:t>
            </a:r>
            <a:br>
              <a:rPr lang="ru-RU" sz="1000" dirty="0"/>
            </a:br>
            <a:r>
              <a:rPr lang="ru-RU" sz="1000" dirty="0"/>
              <a:t>Коэффициент детерминации R2 близок к 0 для линейных моделей и метода опорных векторов. Значит, они не лучше базовой модели.</a:t>
            </a:r>
            <a:br>
              <a:rPr lang="ru-RU" sz="1000" dirty="0"/>
            </a:br>
            <a:r>
              <a:rPr lang="ru-RU" sz="1000" dirty="0"/>
              <a:t>И остальные метрики у них примерно совпадают с базовой моделью.</a:t>
            </a:r>
            <a:br>
              <a:rPr lang="ru-RU" sz="1000" dirty="0"/>
            </a:br>
            <a:r>
              <a:rPr lang="ru-RU" sz="1000" dirty="0"/>
              <a:t>Гораздо хуже линейных с </a:t>
            </a:r>
            <a:r>
              <a:rPr lang="ru-RU" sz="1000" dirty="0" err="1"/>
              <a:t>гиперпараметрами</a:t>
            </a:r>
            <a:r>
              <a:rPr lang="ru-RU" sz="1000" dirty="0"/>
              <a:t> по умолчанию отработали метод ближайших соседей и деревья решений. </a:t>
            </a:r>
            <a:br>
              <a:rPr lang="ru-RU" sz="1000" dirty="0"/>
            </a:br>
            <a:r>
              <a:rPr lang="ru-RU" sz="1000" dirty="0"/>
              <a:t>Случайный лес отработал лучше, чем одно дерево решений, но хуже, чем линейные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96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 визуализировать регрессию в многомерном пространстве. </a:t>
            </a:r>
          </a:p>
          <a:p>
            <a:r>
              <a:rPr lang="ru-RU" dirty="0"/>
              <a:t>Но даже на таком графике мы видим, насколько не соответствует лучшая модель исходным данным.</a:t>
            </a:r>
            <a:br>
              <a:rPr lang="ru-RU" dirty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148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Ни одна из выбранных мной моделей не соответствует данным.</a:t>
            </a:r>
            <a:br>
              <a:rPr lang="ru-RU" dirty="0"/>
            </a:br>
            <a:r>
              <a:rPr lang="ru-RU" dirty="0"/>
              <a:t>R2 близок к 0 для линейных моделей и метода опорных векторов. Значит, они не лучше базовой модели.</a:t>
            </a:r>
            <a:br>
              <a:rPr lang="ru-RU" dirty="0"/>
            </a:br>
            <a:r>
              <a:rPr lang="ru-RU" dirty="0"/>
              <a:t>Остальные метрики у них примерно совпадают с базовой моделью.</a:t>
            </a:r>
            <a:br>
              <a:rPr lang="ru-RU" dirty="0"/>
            </a:br>
            <a:r>
              <a:rPr lang="ru-RU" dirty="0"/>
              <a:t>Гораздо хуже линейных с </a:t>
            </a:r>
            <a:r>
              <a:rPr lang="ru-RU" dirty="0" err="1"/>
              <a:t>гиперпараметрами</a:t>
            </a:r>
            <a:r>
              <a:rPr lang="ru-RU" dirty="0"/>
              <a:t> по умолчанию отработали деревья решений.</a:t>
            </a:r>
            <a:br>
              <a:rPr lang="ru-RU" dirty="0"/>
            </a:br>
            <a:r>
              <a:rPr lang="ru-RU" dirty="0"/>
              <a:t>Градиентный </a:t>
            </a:r>
            <a:r>
              <a:rPr lang="ru-RU" dirty="0" err="1"/>
              <a:t>бустинг</a:t>
            </a:r>
            <a:r>
              <a:rPr lang="ru-RU" dirty="0"/>
              <a:t> с параметрами по умолчанию отработал лучше дерева, сравнимо с базовой моделью.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952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000" dirty="0"/>
              <a:t>Подбор </a:t>
            </a:r>
            <a:r>
              <a:rPr lang="ru-RU" sz="1000" dirty="0" err="1"/>
              <a:t>гиперпараметров</a:t>
            </a:r>
            <a:r>
              <a:rPr lang="ru-RU" sz="1000" dirty="0"/>
              <a:t> - интересный процесс. Но нам он не помог получить модель, превосходящую базовую. Все модели крайне плохо описывают исходные данные. Не удалось добиться коэффициента детерминации, большего нуля. </a:t>
            </a:r>
          </a:p>
          <a:p>
            <a:r>
              <a:rPr lang="ru-RU" sz="1000" dirty="0"/>
              <a:t>Линейные после подбора немного улучшили характеристики. </a:t>
            </a:r>
          </a:p>
          <a:p>
            <a:r>
              <a:rPr lang="ru-RU" sz="1000" dirty="0"/>
              <a:t>Метод опорных векторов отработал аналогично линейным моделям. </a:t>
            </a:r>
          </a:p>
          <a:p>
            <a:r>
              <a:rPr lang="ru-RU" sz="1000" dirty="0"/>
              <a:t>Деревья решений после подбора параметров улучшили неудачный результат с параметрами по умолчанию. </a:t>
            </a:r>
          </a:p>
          <a:p>
            <a:r>
              <a:rPr lang="ru-RU" sz="1000" dirty="0"/>
              <a:t>Но лучший результат дает градиентный </a:t>
            </a:r>
            <a:r>
              <a:rPr lang="ru-RU" sz="1000" dirty="0" err="1"/>
              <a:t>бустинг</a:t>
            </a:r>
            <a:r>
              <a:rPr lang="ru-RU" sz="1000" dirty="0"/>
              <a:t>. Значения ошибок примерно такие же, как у дерева решений. Но коэффициент детерминации немного больше, что показывает чуть лучшую объясняющую способность модели.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000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Многослойный регрессор персептрона.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dirty="0"/>
              <a:t>Нейросеть, построенная с помощью </a:t>
            </a:r>
            <a:r>
              <a:rPr lang="ru-RU" dirty="0" err="1"/>
              <a:t>MLPRegressor</a:t>
            </a:r>
            <a:r>
              <a:rPr lang="ru-RU" dirty="0"/>
              <a:t>, возвращает данные, похожие на исходные. Но ошибка по всем метрикам значительно больше, чем у базовой модели. Возможно, ошибку можно уменьшить, экспериментируя со структурой нейросети.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24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Нейросеть из библиотеки </a:t>
            </a:r>
            <a:r>
              <a:rPr lang="ru-RU" dirty="0" err="1"/>
              <a:t>tensorflow</a:t>
            </a:r>
            <a:r>
              <a:rPr lang="ru-RU" dirty="0"/>
              <a:t> старалась подстроиться к данным. Выглядят результаты «похоже» и красиво, но метрики разочаровывают. Лучшая обобщающая способность и меньшие значения ошибок на тестовом множестве оказались у нейросети, обученной с ранней остановкой. Но она тоже предсказывает гораздо хуже базовой модели.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56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У нейросети показатели для тестовой выборки сильнее отличаются в худшую сторону от показателей тренировочной. Она не нашла закономерностей, а стала учить данные из тестовой выборки.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261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Решено разработать веб-приложение с помощью языка </a:t>
            </a:r>
            <a:r>
              <a:rPr lang="ru-RU" dirty="0" err="1"/>
              <a:t>Python</a:t>
            </a:r>
            <a:r>
              <a:rPr lang="ru-RU" dirty="0"/>
              <a:t>, </a:t>
            </a:r>
            <a:r>
              <a:rPr lang="ru-RU" dirty="0" err="1"/>
              <a:t>микрофреймворка</a:t>
            </a:r>
            <a:r>
              <a:rPr lang="ru-RU" dirty="0"/>
              <a:t> </a:t>
            </a:r>
            <a:r>
              <a:rPr lang="ru-RU" dirty="0" err="1"/>
              <a:t>Flask</a:t>
            </a:r>
            <a:r>
              <a:rPr lang="ru-RU" dirty="0"/>
              <a:t> и </a:t>
            </a:r>
            <a:r>
              <a:rPr lang="ru-RU" dirty="0" err="1"/>
              <a:t>шаблонизатора</a:t>
            </a:r>
            <a:r>
              <a:rPr lang="ru-RU" dirty="0"/>
              <a:t> </a:t>
            </a:r>
            <a:r>
              <a:rPr lang="ru-RU" dirty="0" err="1"/>
              <a:t>Jinja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017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графикам видно, что выбросы есть. Некоторые точки стоят очень далеко от общего облака.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поиска выбросов существуют разные методы: 3-х сигм или </a:t>
            </a:r>
            <a:r>
              <a:rPr lang="ru-RU" dirty="0" err="1"/>
              <a:t>межквартильных</a:t>
            </a:r>
            <a:r>
              <a:rPr lang="ru-RU" dirty="0"/>
              <a:t> расстояний.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Посмотрим, как они отработают на данном наборе данных.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08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первичных данных буду использовать метод </a:t>
            </a:r>
            <a:r>
              <a:rPr lang="ru-RU" dirty="0" err="1"/>
              <a:t>межквартильных</a:t>
            </a:r>
            <a:r>
              <a:rPr lang="ru-RU" dirty="0"/>
              <a:t> расстояний, чтобы получить более "чистые" данные.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68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Коэффициенты корреляции, близкие к 0, показывают отсутствие корреляции между целевыми и входными признаками. Предполагаем, что применение линейных моделей регрессии не даст приемлемого результата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3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внешнему виду графиков мы не видим никаких зависимостей между признаками. То, что входные переменные независимы друг от друга - это хорошо. Но выходные переменные должны как-то зависеть от входных, чтобы модель могла найти эту зависимость и использовать ее для предсказания.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806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98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Статистическими методами мы зависимостей не обнаружили.</a:t>
            </a:r>
            <a:br>
              <a:rPr lang="ru-RU" dirty="0"/>
            </a:br>
            <a:r>
              <a:rPr lang="ru-RU" dirty="0"/>
              <a:t>Для каждого из целевых признаков построим отдельную модель, следовательно выполним 3 задачи.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910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Какую модель использовать? Нужно попробовать разные. Для сравнения моделей использую несколько метрик.</a:t>
            </a:r>
            <a:br>
              <a:rPr lang="ru-RU" dirty="0"/>
            </a:br>
            <a:r>
              <a:rPr lang="ru-RU" dirty="0"/>
              <a:t>Для статистической устойчивости результатов использую кросс-валидацию.</a:t>
            </a:r>
            <a:br>
              <a:rPr lang="ru-RU" dirty="0"/>
            </a:br>
            <a:r>
              <a:rPr lang="ru-RU" dirty="0"/>
              <a:t>Оформим запуск моделей, кросс-валидацию и получение метрик в виде вспомогательной функции.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0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Хайрутдинов Рамиль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3"/>
          <a:stretch/>
        </p:blipFill>
        <p:spPr>
          <a:xfrm>
            <a:off x="612719" y="1728000"/>
            <a:ext cx="9124668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A56DC0-4C6C-4FE6-8D0B-2F18975B6BA9}"/>
              </a:ext>
            </a:extLst>
          </p:cNvPr>
          <p:cNvPicPr/>
          <p:nvPr/>
        </p:nvPicPr>
        <p:blipFill rotWithShape="1">
          <a:blip r:embed="rId3"/>
          <a:srcRect l="6794" t="26568" r="79044" b="55484"/>
          <a:stretch/>
        </p:blipFill>
        <p:spPr bwMode="auto">
          <a:xfrm>
            <a:off x="5573949" y="2419350"/>
            <a:ext cx="6008451" cy="2194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4"/>
          <a:stretch/>
        </p:blipFill>
        <p:spPr>
          <a:xfrm>
            <a:off x="619125" y="2100959"/>
            <a:ext cx="2950995" cy="2194815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5"/>
          <a:stretch/>
        </p:blipFill>
        <p:spPr>
          <a:xfrm>
            <a:off x="3714120" y="2121120"/>
            <a:ext cx="2850480" cy="2174654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719640" y="5277838"/>
            <a:ext cx="8854920" cy="16563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растяжении, Гпа 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растяжении, Мпа(композит)=</a:t>
            </a:r>
            <a:r>
              <a:rPr lang="en-US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процесс);</a:t>
            </a:r>
            <a:endParaRPr lang="ru-RU" sz="16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 (процесс) = </a:t>
            </a:r>
            <a:r>
              <a:rPr lang="en-US" sz="1600" spc="-1" dirty="0">
                <a:solidFill>
                  <a:srgbClr val="333333"/>
                </a:solidFill>
              </a:rPr>
              <a:t>f</a:t>
            </a:r>
            <a:r>
              <a:rPr lang="ru-RU" sz="1600" spc="-1" dirty="0">
                <a:solidFill>
                  <a:srgbClr val="333333"/>
                </a:solidFill>
              </a:rPr>
              <a:t>(матрица, наполнитель, композит).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18476C-14E1-4292-B789-73614106FFE7}"/>
              </a:ext>
            </a:extLst>
          </p:cNvPr>
          <p:cNvSpPr txBox="1"/>
          <p:nvPr/>
        </p:nvSpPr>
        <p:spPr>
          <a:xfrm>
            <a:off x="7035641" y="2143278"/>
            <a:ext cx="2538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spc="-1" dirty="0">
                <a:solidFill>
                  <a:schemeClr val="accent3"/>
                </a:solidFill>
              </a:rPr>
              <a:t>Соотношение матрица-наполнитель</a:t>
            </a:r>
            <a:endParaRPr lang="ru-RU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разделим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Категориальный один («Угол нашивки») - </a:t>
            </a:r>
            <a:r>
              <a:rPr lang="ru-RU" sz="2000" b="0" strike="noStrike" spc="-1" dirty="0" err="1">
                <a:latin typeface="Arial"/>
              </a:rPr>
              <a:t>OrdinalEncoder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количественные все остальные — </a:t>
            </a:r>
            <a:r>
              <a:rPr lang="ru-RU" sz="2000" b="0" strike="noStrike" spc="-1" dirty="0" err="1">
                <a:latin typeface="Arial"/>
              </a:rPr>
              <a:t>StandardScaler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создать объект-</a:t>
            </a:r>
            <a:r>
              <a:rPr lang="ru-RU" sz="2000" b="0" strike="noStrike" spc="-1" dirty="0" err="1">
                <a:latin typeface="Arial"/>
              </a:rPr>
              <a:t>препроцесор</a:t>
            </a:r>
            <a:r>
              <a:rPr lang="ru-RU" sz="2000" b="0" strike="noStrike" spc="-1" dirty="0">
                <a:latin typeface="Arial"/>
              </a:rPr>
              <a:t>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train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fit_transform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test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введенных данных — </a:t>
            </a:r>
            <a:r>
              <a:rPr lang="ru-RU" sz="1800" b="0" strike="noStrike" spc="-1" dirty="0" err="1">
                <a:latin typeface="Arial"/>
              </a:rPr>
              <a:t>transfo</a:t>
            </a:r>
            <a:r>
              <a:rPr lang="en-US" sz="1800" b="0" strike="noStrike" spc="-1" dirty="0">
                <a:latin typeface="Arial"/>
              </a:rPr>
              <a:t>r</a:t>
            </a:r>
            <a:r>
              <a:rPr lang="ru-RU" sz="1800" b="0" strike="noStrike" spc="-1" dirty="0">
                <a:latin typeface="Arial"/>
              </a:rPr>
              <a:t>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 dirty="0">
                <a:solidFill>
                  <a:srgbClr val="3465A4"/>
                </a:solidFill>
                <a:latin typeface="Arial"/>
              </a:rPr>
              <a:t>необходим </a:t>
            </a:r>
            <a:r>
              <a:rPr lang="ru-RU" sz="2400" b="0" strike="noStrike" spc="-1" dirty="0" err="1">
                <a:solidFill>
                  <a:srgbClr val="3465A4"/>
                </a:solidFill>
                <a:latin typeface="Arial"/>
              </a:rPr>
              <a:t>препроцессинг</a:t>
            </a:r>
            <a:endParaRPr lang="ru-RU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CA1CBF-435E-4D3D-B2CB-607EACBD75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4122" y="1754975"/>
            <a:ext cx="5961380" cy="2780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762AD-0BFF-45CB-96F2-8141D9EBAA51}"/>
              </a:ext>
            </a:extLst>
          </p:cNvPr>
          <p:cNvPicPr/>
          <p:nvPr/>
        </p:nvPicPr>
        <p:blipFill rotWithShape="1">
          <a:blip r:embed="rId4"/>
          <a:srcRect l="7967" t="39325" r="52267" b="35482"/>
          <a:stretch/>
        </p:blipFill>
        <p:spPr bwMode="auto">
          <a:xfrm>
            <a:off x="104775" y="4362450"/>
            <a:ext cx="9975850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2" name="Рисунок 411"/>
          <p:cNvPicPr/>
          <p:nvPr/>
        </p:nvPicPr>
        <p:blipFill>
          <a:blip r:embed="rId3"/>
          <a:stretch/>
        </p:blipFill>
        <p:spPr>
          <a:xfrm>
            <a:off x="1656852" y="5638800"/>
            <a:ext cx="6766920" cy="1151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BE6E3-B77B-4D94-9BD5-C145619AAB2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399" y="1552620"/>
            <a:ext cx="9928225" cy="2659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CE8E8-3897-49B8-BF37-844ABC26CAD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4400" y="4325700"/>
            <a:ext cx="8660160" cy="131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1036 до 3791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4A052-F6DA-46CF-87D0-2363592A12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3297" y="1747440"/>
            <a:ext cx="6120130" cy="204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BDD6A-324A-4E98-B556-536E65C6B2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0000" y="4514850"/>
            <a:ext cx="9005025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20" name="Рисунок 419"/>
          <p:cNvPicPr/>
          <p:nvPr/>
        </p:nvPicPr>
        <p:blipFill>
          <a:blip r:embed="rId3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4E673-872F-4547-87F2-04CECC7228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7175" y="1686655"/>
            <a:ext cx="9458325" cy="2633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E8441B-2BB4-42D1-81E8-8BFF4CA06A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512000" y="4537572"/>
            <a:ext cx="704880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3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E594A-19D3-44B0-ADD9-F70AD81619D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88200" y="1819600"/>
            <a:ext cx="4699000" cy="2585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921FE-D6AD-4E2B-85C3-9BB46E672F9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5477" y="4953000"/>
            <a:ext cx="4512723" cy="16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r>
              <a:rPr lang="en-US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 план работы</a:t>
            </a:r>
            <a:endParaRPr lang="ru-RU" sz="3600" b="0" strike="noStrike" spc="-1" dirty="0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289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выполнить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препроцессинг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предобаботку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с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гиперпараметрами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по умолчанию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подобрать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гиперпараметры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 помощью с помощью поиска по сетке с перекрестной проверкой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и выбрать лучшую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3"/>
          <a:stretch/>
        </p:blipFill>
        <p:spPr>
          <a:xfrm>
            <a:off x="5545705" y="1728000"/>
            <a:ext cx="3672359" cy="5530714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4"/>
          <a:stretch/>
        </p:blipFill>
        <p:spPr>
          <a:xfrm>
            <a:off x="720000" y="2951017"/>
            <a:ext cx="3814920" cy="430769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84080" y="1640485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2240" y="355743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84080" y="5921379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B2BF2-59C6-45E2-8F48-27944F494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000" y="1490061"/>
            <a:ext cx="5983150" cy="1538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469333-C1DE-48AC-8017-58734022F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7790" y="2974034"/>
            <a:ext cx="6120130" cy="2062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50E1DF-CBE9-4EDD-81CC-9475A8965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7580" y="5212350"/>
            <a:ext cx="6120130" cy="215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D9B870-F818-45CC-98E2-3C34BFDE68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540" y="2860080"/>
            <a:ext cx="4006080" cy="1099560"/>
          </a:xfrm>
          <a:prstGeom prst="rect">
            <a:avLst/>
          </a:prstGeom>
        </p:spPr>
      </p:pic>
      <p:pic>
        <p:nvPicPr>
          <p:cNvPr id="11" name="Изображение34">
            <a:extLst>
              <a:ext uri="{FF2B5EF4-FFF2-40B4-BE49-F238E27FC236}">
                <a16:creationId xmlns:a16="http://schemas.microsoft.com/office/drawing/2014/main" id="{FC0DB52E-A765-4709-B512-E5F75F08F1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359600" y="1968538"/>
            <a:ext cx="5137150" cy="1619885"/>
          </a:xfrm>
          <a:prstGeom prst="rect">
            <a:avLst/>
          </a:prstGeom>
        </p:spPr>
      </p:pic>
      <p:pic>
        <p:nvPicPr>
          <p:cNvPr id="12" name="Изображение35">
            <a:extLst>
              <a:ext uri="{FF2B5EF4-FFF2-40B4-BE49-F238E27FC236}">
                <a16:creationId xmlns:a16="http://schemas.microsoft.com/office/drawing/2014/main" id="{5B875D93-9E6D-4278-8596-8F23FBF5FC8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359600" y="3588423"/>
            <a:ext cx="5043805" cy="1619885"/>
          </a:xfrm>
          <a:prstGeom prst="rect">
            <a:avLst/>
          </a:prstGeom>
        </p:spPr>
      </p:pic>
      <p:pic>
        <p:nvPicPr>
          <p:cNvPr id="13" name="Изображение36">
            <a:extLst>
              <a:ext uri="{FF2B5EF4-FFF2-40B4-BE49-F238E27FC236}">
                <a16:creationId xmlns:a16="http://schemas.microsoft.com/office/drawing/2014/main" id="{33F25181-2818-4919-86C1-75B385EAB5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4338010" y="4959128"/>
            <a:ext cx="5158740" cy="16198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EE3E26-80F5-4281-BCC0-1B3D37C28BA2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61540" y="6724650"/>
            <a:ext cx="6120130" cy="58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3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 dirty="0">
                <a:solidFill>
                  <a:srgbClr val="3465A4"/>
                </a:solidFill>
                <a:latin typeface="Arial Black"/>
              </a:rPr>
              <a:t>Цель задания решить не удалось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консультации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уточненную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г</a:t>
            </a:r>
            <a:r>
              <a:rPr lang="ru-RU" sz="2200" b="0" strike="noStrike" spc="-1" dirty="0">
                <a:latin typeface="Arial"/>
              </a:rPr>
              <a:t>лубокое исследование первичных данных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эксперименты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углубление в нейросети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073888" y="1728000"/>
            <a:ext cx="8500672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X_bp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(матрица из </a:t>
            </a: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X_nup</a:t>
            </a: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(наполнитель из углепластика):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318977" y="1584000"/>
            <a:ext cx="4558663" cy="5188354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040311" y="1583999"/>
            <a:ext cx="4558663" cy="5188355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22044" y="6772355"/>
            <a:ext cx="3874156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3465A4"/>
                </a:solidFill>
                <a:latin typeface="Arial"/>
              </a:rPr>
              <a:t>Пропусков нет </a:t>
            </a:r>
            <a:endParaRPr lang="ru-R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D8455-635C-41E9-8958-490AF2EC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82" y="1781640"/>
            <a:ext cx="2729138" cy="38652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086C9A-B63F-4C51-8D59-314D7B439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598" y="2702887"/>
            <a:ext cx="2059645" cy="614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1DB047-327F-4ECD-8CE5-717381E23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55" y="3427614"/>
            <a:ext cx="2002288" cy="6670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9AB822-1146-467A-8F18-820439DB5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456" y="4199812"/>
            <a:ext cx="1918859" cy="57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2F277F-93D6-4A8E-BA27-677C94E14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0276" y="4950455"/>
            <a:ext cx="2002288" cy="6143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8982A7-32E5-409F-BC38-DBAD240D51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1598" y="1954951"/>
            <a:ext cx="1939717" cy="643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1420391" y="6824642"/>
            <a:ext cx="2898689" cy="660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 dirty="0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F33DF-A628-43A9-A6FC-EABFAB82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24" y="1707668"/>
            <a:ext cx="8961717" cy="484822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F5A274-176F-4289-9E18-B69E4992F6B2}"/>
              </a:ext>
            </a:extLst>
          </p:cNvPr>
          <p:cNvSpPr/>
          <p:nvPr/>
        </p:nvSpPr>
        <p:spPr>
          <a:xfrm>
            <a:off x="5517894" y="6785476"/>
            <a:ext cx="32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</a:rPr>
              <a:t>Зависимостей нет</a:t>
            </a:r>
            <a:endParaRPr lang="ru-RU" sz="2400" spc="-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4DEE3-B9F6-4A22-AA93-B288F675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31" y="444500"/>
            <a:ext cx="4499763" cy="6695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971A-335E-4B29-93E0-36323E2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5" y="533400"/>
            <a:ext cx="4694297" cy="66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удаления осталось 1000 строк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3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E69F3-880F-479C-9437-EF2146DD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6" y="1225550"/>
            <a:ext cx="7432674" cy="5956300"/>
          </a:xfrm>
          <a:prstGeom prst="rect">
            <a:avLst/>
          </a:prstGeom>
        </p:spPr>
      </p:pic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510450" y="4754210"/>
            <a:ext cx="2897768" cy="28054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latin typeface="Arial"/>
              </a:rPr>
              <a:t>Корреляционная</a:t>
            </a: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зависимость 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latin typeface="Arial"/>
              </a:rPr>
              <a:t>отсутствует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1195</Words>
  <Application>Microsoft Office PowerPoint</Application>
  <PresentationFormat>Произвольный</PresentationFormat>
  <Paragraphs>178</Paragraphs>
  <Slides>26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Рамиль Хайрутдинов</dc:creator>
  <dc:description/>
  <cp:lastModifiedBy>Рамиль Хайрутдинов</cp:lastModifiedBy>
  <cp:revision>47</cp:revision>
  <dcterms:created xsi:type="dcterms:W3CDTF">2022-04-21T01:29:43Z</dcterms:created>
  <dcterms:modified xsi:type="dcterms:W3CDTF">2022-11-12T09:12:55Z</dcterms:modified>
  <dc:language>ru-RU</dc:language>
</cp:coreProperties>
</file>